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0"/>
  </p:notesMasterIdLst>
  <p:sldIdLst>
    <p:sldId id="350" r:id="rId2"/>
    <p:sldId id="378" r:id="rId3"/>
    <p:sldId id="379" r:id="rId4"/>
    <p:sldId id="376" r:id="rId5"/>
    <p:sldId id="375" r:id="rId6"/>
    <p:sldId id="374" r:id="rId7"/>
    <p:sldId id="373" r:id="rId8"/>
    <p:sldId id="372" r:id="rId9"/>
    <p:sldId id="371" r:id="rId10"/>
    <p:sldId id="370" r:id="rId11"/>
    <p:sldId id="369" r:id="rId12"/>
    <p:sldId id="367" r:id="rId13"/>
    <p:sldId id="366" r:id="rId14"/>
    <p:sldId id="365" r:id="rId15"/>
    <p:sldId id="364" r:id="rId16"/>
    <p:sldId id="357" r:id="rId17"/>
    <p:sldId id="380" r:id="rId18"/>
    <p:sldId id="382" r:id="rId19"/>
  </p:sldIdLst>
  <p:sldSz cx="9144000" cy="6858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66"/>
    <a:srgbClr val="FFD5D5"/>
    <a:srgbClr val="F5AC8B"/>
    <a:srgbClr val="FFF3F3"/>
    <a:srgbClr val="FF5050"/>
    <a:srgbClr val="FF3399"/>
    <a:srgbClr val="000000"/>
    <a:srgbClr val="003300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500" y="-10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018DE12B-411C-48C5-931E-C3508555C332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24BA5AD5-2D52-4FCE-A279-D097C8D4B6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5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/>
            <a:fld id="{B7ED51E2-CD45-4743-B645-637A4DE8DCEE}" type="datetimeFigureOut">
              <a:rPr lang="ru-RU" smtClean="0">
                <a:solidFill>
                  <a:srgbClr val="92D050">
                    <a:shade val="50000"/>
                  </a:srgbClr>
                </a:solidFill>
              </a:rPr>
              <a:pPr defTabSz="457200"/>
              <a:t>21.04.2026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/>
            <a:fld id="{5EA7884C-9564-4BFD-88F8-F96C3D07CDE8}" type="slidenum">
              <a:rPr lang="ru-RU" smtClean="0">
                <a:solidFill>
                  <a:srgbClr val="92D050">
                    <a:shade val="50000"/>
                  </a:srgbClr>
                </a:solidFill>
              </a:rPr>
              <a:pPr defTabSz="457200"/>
              <a:t>‹#›</a:t>
            </a:fld>
            <a:endParaRPr lang="ru-RU">
              <a:solidFill>
                <a:srgbClr val="92D050">
                  <a:shade val="50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260648"/>
            <a:ext cx="590465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Calibri" pitchFamily="34" charset="0"/>
              </a:rPr>
              <a:t>муниципальное дошкольное образовательное учреждение </a:t>
            </a: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Calibri" pitchFamily="34" charset="0"/>
              </a:rPr>
              <a:t>«Детский сад № 16Красноармейского района Волгограда»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2212" y="1988840"/>
            <a:ext cx="8615313" cy="2286780"/>
          </a:xfrm>
          <a:prstGeom prst="rect">
            <a:avLst/>
          </a:prstGeom>
          <a:ln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авторский  ИКТ-материал  по  пропаганде ПДД</a:t>
            </a: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Arial" panose="020B0604020202020204" pitchFamily="34" charset="0"/>
              </a:rPr>
              <a:t>«Кроссворд по правилам дорожного движения»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14217" y="5589240"/>
            <a:ext cx="3452616" cy="1030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Автор  разработчик                                                                           </a:t>
            </a:r>
            <a:r>
              <a:rPr lang="ru-RU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Денисова   Елена   Борисовна,                                                                              учитель-логопед, </a:t>
            </a: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воспитатель</a:t>
            </a:r>
          </a:p>
          <a:p>
            <a:pPr lvl="0" algn="r" fontAlgn="base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1100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0070C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990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11"/>
    </mc:Choice>
    <mc:Fallback>
      <p:transition spd="slow" advTm="5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239968" y="54557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97752" y="306553"/>
            <a:ext cx="30480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78039" y="49838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13903" y="274485"/>
            <a:ext cx="2531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49640" y="126981"/>
            <a:ext cx="29961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обочине дороги,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Как солдатики, стоят.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Все мы с вами выполняем,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Все, что нам они велят. </a:t>
            </a: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1220013" y="58634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995543" y="58632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3574441" y="24357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1" r="13590"/>
          <a:stretch/>
        </p:blipFill>
        <p:spPr bwMode="auto">
          <a:xfrm>
            <a:off x="5863586" y="215387"/>
            <a:ext cx="2996171" cy="28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258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48"/>
    </mc:Choice>
    <mc:Fallback>
      <p:transition spd="slow" advTm="19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4" grpId="0" animBg="1"/>
      <p:bldP spid="39" grpId="0" animBg="1"/>
      <p:bldP spid="44" grpId="0" animBg="1"/>
      <p:bldP spid="17" grpId="0"/>
      <p:bldP spid="1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2007648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1241929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274277" y="548503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93153" y="501678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13903" y="274485"/>
            <a:ext cx="2531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32157" y="221500"/>
            <a:ext cx="2898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ли переходить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дорогу в любом месте?</a:t>
            </a:r>
            <a:endParaRPr lang="ru-RU" dirty="0"/>
          </a:p>
        </p:txBody>
      </p:sp>
      <p:pic>
        <p:nvPicPr>
          <p:cNvPr id="1027" name="Picture 3" descr="D:\ПДД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503" y="216023"/>
            <a:ext cx="2588806" cy="235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258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21"/>
    </mc:Choice>
    <mc:Fallback>
      <p:transition spd="slow" advTm="13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33" grpId="0" animBg="1"/>
      <p:bldP spid="40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274274" y="50450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244513" y="548590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1236930" y="59190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2035342" y="59190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80112" y="274485"/>
            <a:ext cx="35638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Многоместное транспортное 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средство  для перевозки 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пассажиров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33" name="Рисунок 132" descr="C:\Users\Teacher\Desktop\Новая папка (3)\автобус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389" y="375407"/>
            <a:ext cx="2713617" cy="1790722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2890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86"/>
    </mc:Choice>
    <mc:Fallback>
      <p:transition spd="slow" advTm="22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25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34" grpId="0" animBg="1"/>
      <p:bldP spid="41" grpId="0" animBg="1"/>
      <p:bldP spid="49" grpId="0" animBg="1"/>
      <p:bldP spid="58" grpId="0" animBg="1"/>
      <p:bldP spid="75" grpId="0" animBg="1"/>
      <p:bldP spid="76" grpId="0" animBg="1"/>
      <p:bldP spid="19" grpId="0"/>
      <p:bldP spid="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4990586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15912" y="49772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1244512" y="588496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260337" y="49772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2000088" y="59404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755999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44513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1260" y="274485"/>
            <a:ext cx="31832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Этот знак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наверняка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Доведет до тупика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Ну, а дальше – хоть лети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Потому что нет пути!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887" y="216022"/>
            <a:ext cx="2959594" cy="2999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570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481"/>
    </mc:Choice>
    <mc:Fallback>
      <p:transition spd="slow" advTm="19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75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35" grpId="0" animBg="1"/>
      <p:bldP spid="42" grpId="0" animBg="1"/>
      <p:bldP spid="50" grpId="0" animBg="1"/>
      <p:bldP spid="59" grpId="0" animBg="1"/>
      <p:bldP spid="19" grpId="0"/>
      <p:bldP spid="1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6145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76414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05365" y="49838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15912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2051720" y="5848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296145" y="5478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1298258" y="590858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60337" y="50450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32156" y="-110326"/>
            <a:ext cx="31012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Рядышком с шоссе лежит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ней транспорт не бежит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 а если вдруг беда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0"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съезжают все сюда. 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3074" name="Picture 2" descr="C:\Users\Teacher\Downloads\910578_4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450" y="114206"/>
            <a:ext cx="2880500" cy="32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8976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202"/>
    </mc:Choice>
    <mc:Fallback>
      <p:transition spd="slow" advTm="19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25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36" grpId="0" animBg="1"/>
      <p:bldP spid="43" grpId="0" animBg="1"/>
      <p:bldP spid="51" grpId="0" animBg="1"/>
      <p:bldP spid="66" grpId="0" animBg="1"/>
      <p:bldP spid="81" grpId="0" animBg="1"/>
      <p:bldP spid="136" grpId="0" animBg="1"/>
      <p:bldP spid="19" grpId="0"/>
      <p:bldP spid="1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85591" y="1083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293153" y="50343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2035342" y="592297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293153" y="592240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93153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32158" y="119021"/>
            <a:ext cx="32043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Самая подвижная часть машины?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2" t="11394" r="9767" b="7013"/>
          <a:stretch/>
        </p:blipFill>
        <p:spPr bwMode="auto">
          <a:xfrm>
            <a:off x="5832159" y="152381"/>
            <a:ext cx="3200576" cy="265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3821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19"/>
    </mc:Choice>
    <mc:Fallback>
      <p:transition spd="slow" advTm="14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37" grpId="0" animBg="1"/>
      <p:bldP spid="45" grpId="0" animBg="1"/>
      <p:bldP spid="52" grpId="0" animBg="1"/>
      <p:bldP spid="144" grpId="0" animBg="1"/>
      <p:bldP spid="145" grpId="0" animBg="1"/>
      <p:bldP spid="19" grpId="0"/>
      <p:bldP spid="1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2048728" y="58632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260337" y="542031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60218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1260337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15360" y="1445410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78039" y="50010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80112" y="195043"/>
            <a:ext cx="32656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ребята должны знать, детям на дороге нельзя с мячом… </a:t>
            </a:r>
          </a:p>
        </p:txBody>
      </p:sp>
      <p:pic>
        <p:nvPicPr>
          <p:cNvPr id="149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380" y="225769"/>
            <a:ext cx="2519680" cy="2550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394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06"/>
    </mc:Choice>
    <mc:Fallback>
      <p:transition spd="slow" advTm="16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38" grpId="0" animBg="1"/>
      <p:bldP spid="46" grpId="0" animBg="1"/>
      <p:bldP spid="53" grpId="0" animBg="1"/>
      <p:bldP spid="67" grpId="0" animBg="1"/>
      <p:bldP spid="142" grpId="0" animBg="1"/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8351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1260337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2000089" y="585818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1244512" y="54156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244513" y="587324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288894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32157" y="134281"/>
            <a:ext cx="324938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Полосы белеют в ряд, Их заметно всем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подрят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Знает каждый пешеход: «Зебра»-это…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" name="Picture 2" descr="C:\Users\Teacher\Desktop\Новая папка (3)\2024-04-20_21-40-1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281"/>
            <a:ext cx="2984721" cy="2700836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9329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261"/>
    </mc:Choice>
    <mc:Fallback>
      <p:transition spd="slow" advTm="192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25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54" grpId="0" animBg="1"/>
      <p:bldP spid="68" grpId="0" animBg="1"/>
      <p:bldP spid="69" grpId="0" animBg="1"/>
      <p:bldP spid="86" grpId="0" animBg="1"/>
      <p:bldP spid="147" grpId="0" animBg="1"/>
      <p:bldP spid="18" grpId="0"/>
      <p:bldP spid="18" grpId="1"/>
      <p:bldP spid="1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44513" y="28351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293153" y="545186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1275519" y="592240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2018497" y="588846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5068735" y="195010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30016" y="6323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78035" y="498603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66396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73874" y="263049"/>
            <a:ext cx="376083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прогулку едет дом </a:t>
            </a:r>
          </a:p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грохочет всё кругом </a:t>
            </a:r>
            <a:endParaRPr lang="ru-RU" dirty="0"/>
          </a:p>
        </p:txBody>
      </p:sp>
      <p:pic>
        <p:nvPicPr>
          <p:cNvPr id="133" name="Picture 2" descr="D:\ПДД\1243666290_tramvaj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038" y="209587"/>
            <a:ext cx="2886075" cy="2562225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8916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58"/>
    </mc:Choice>
    <mc:Fallback>
      <p:transition spd="slow" advTm="165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55" grpId="0" animBg="1"/>
      <p:bldP spid="61" grpId="0" animBg="1"/>
      <p:bldP spid="70" grpId="0" animBg="1"/>
      <p:bldP spid="85" grpId="0" animBg="1"/>
      <p:bldP spid="87" grpId="0" animBg="1"/>
      <p:bldP spid="88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1274277" y="54557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1293687" y="588846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2034422" y="58694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какой цвет нельзя переходить улицу?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78847" y="50000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Teacher\Downloads\traffic-lights-vector-65335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811" y="95017"/>
            <a:ext cx="25632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83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615"/>
    </mc:Choice>
    <mc:Fallback>
      <p:transition spd="slow" advTm="166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60" grpId="0" animBg="1"/>
      <p:bldP spid="65" grpId="0" animBg="1"/>
      <p:bldP spid="71" grpId="0" animBg="1"/>
      <p:bldP spid="90" grpId="0" animBg="1"/>
      <p:bldP spid="91" grpId="0" animBg="1"/>
      <p:bldP spid="92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6719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67296" y="41210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2944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1276413" y="54557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2018522" y="587324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241016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32157" y="-30114"/>
            <a:ext cx="319289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должны знать водители и пешеходы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Безопасного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движения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772121" y="322621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58031" y="588846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183" y="92242"/>
            <a:ext cx="2562281" cy="312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9371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12"/>
    </mc:Choice>
    <mc:Fallback>
      <p:transition spd="slow" advTm="18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7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5" tmFilter="0, 0; 0.125,0.2665; 0.25,0.4; 0.375,0.465; 0.5,0.5;  0.625,0.535; 0.75,0.6; 0.875,0.7335; 1,1">
                                          <p:stCondLst>
                                            <p:cond delay="245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" tmFilter="0, 0; 0.125,0.2665; 0.25,0.4; 0.375,0.465; 0.5,0.5;  0.625,0.535; 0.75,0.6; 0.875,0.7335; 1,1">
                                          <p:stCondLst>
                                            <p:cond delay="48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" tmFilter="0, 0; 0.125,0.2665; 0.25,0.4; 0.375,0.465; 0.5,0.5;  0.625,0.535; 0.75,0.6; 0.875,0.7335; 1,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" decel="50000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">
                                          <p:stCondLst>
                                            <p:cond delay="48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" decel="50000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" decel="50000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" decel="50000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62" grpId="0" animBg="1"/>
      <p:bldP spid="63" grpId="0" animBg="1"/>
      <p:bldP spid="64" grpId="0" animBg="1"/>
      <p:bldP spid="93" grpId="0" animBg="1"/>
      <p:bldP spid="94" grpId="0" animBg="1"/>
      <p:bldP spid="95" grpId="0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3538481" y="5026121"/>
            <a:ext cx="740461" cy="43204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85225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2789189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4279046" y="5034346"/>
            <a:ext cx="755575" cy="4331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029852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1244513" y="50450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055490" y="50398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78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1224680" y="587324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244512" y="54730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31347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67942" y="203925"/>
            <a:ext cx="30963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Его машине нужно пить, Чтоб грузы и людей возить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887" y="341497"/>
            <a:ext cx="27717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" name="Скругленный прямоугольник 132"/>
          <p:cNvSpPr/>
          <p:nvPr/>
        </p:nvSpPr>
        <p:spPr>
          <a:xfrm>
            <a:off x="2000087" y="592240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8124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68"/>
    </mc:Choice>
    <mc:Fallback>
      <p:transition spd="slow" advTm="15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4285225" y="5450380"/>
            <a:ext cx="740461" cy="43204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76414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25685" y="50288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2018497" y="588386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260337" y="5910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3506048" y="5477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2769180" y="545038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000088" y="544795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1244513" y="5477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025684" y="5467215"/>
            <a:ext cx="755575" cy="4331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13605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306553"/>
            <a:ext cx="3265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Голос машины?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60337" y="503534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91" y="109373"/>
            <a:ext cx="387072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2067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05"/>
    </mc:Choice>
    <mc:Fallback>
      <p:transition spd="slow" advTm="12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7819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44341" y="2215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70110" y="36719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5042199" y="368633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832157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5042199" y="415576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2018497" y="588496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1266395" y="58632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244513" y="54730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00088" y="63064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007196" y="82808"/>
            <a:ext cx="41368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260611" y="501879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60031" y="94434"/>
            <a:ext cx="40324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Люди,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совершающий движение пешком?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939" y="98528"/>
            <a:ext cx="3759318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1324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02"/>
    </mc:Choice>
    <mc:Fallback>
      <p:transition spd="slow" advTm="24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03" grpId="0" animBg="1"/>
      <p:bldP spid="125" grpId="0" animBg="1"/>
      <p:bldP spid="127" grpId="0" animBg="1"/>
      <p:bldP spid="128" grpId="0" animBg="1"/>
      <p:bldP spid="129" grpId="0" animBg="1"/>
      <p:bldP spid="132" grpId="0" animBg="1"/>
      <p:bldP spid="148" grpId="0" animBg="1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8351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29852" y="635614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4505" y="50354"/>
            <a:ext cx="2643715" cy="213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На них катаются </a:t>
            </a:r>
            <a:endParaRPr lang="ru-RU" sz="12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Calibri"/>
                <a:cs typeface="Times New Roman"/>
              </a:rPr>
              <a:t>    дети летом и крутят педали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s://avatars.mds.yandex.net/i?id=2f2a3e766ed126548b16e5eabdacd9b490a18d97-4937686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487" y="75968"/>
            <a:ext cx="335474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Скругленный прямоугольник 132"/>
          <p:cNvSpPr/>
          <p:nvPr/>
        </p:nvSpPr>
        <p:spPr>
          <a:xfrm>
            <a:off x="1244513" y="50450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271263" y="548323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2000088" y="587324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1266395" y="587324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358139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010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318"/>
    </mc:Choice>
    <mc:Fallback>
      <p:transition spd="slow" advTm="273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5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00"/>
                            </p:stCondLst>
                            <p:childTnLst>
                              <p:par>
                                <p:cTn id="15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750"/>
                            </p:stCondLst>
                            <p:childTnLst>
                              <p:par>
                                <p:cTn id="16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30" grpId="0" animBg="1"/>
      <p:bldP spid="131" grpId="0" animBg="1"/>
      <p:bldP spid="135" grpId="0" animBg="1"/>
      <p:bldP spid="138" grpId="0" animBg="1"/>
      <p:bldP spid="139" grpId="0" animBg="1"/>
      <p:bldP spid="140" grpId="0" animBg="1"/>
      <p:bldP spid="18" grpId="0"/>
      <p:bldP spid="146" grpId="0" animBg="1"/>
      <p:bldP spid="150" grpId="0" animBg="1"/>
      <p:bldP spid="15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8488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834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21602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51692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115" y="195010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382153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2814200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79" y="3246247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0797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180961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613008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45055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477102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5909149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879" y="6341196"/>
            <a:ext cx="504056" cy="43204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4056" y="21602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259632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5935" y="658947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519171" y="1084880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525934" y="151805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537578" y="1946824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37578" y="2382153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04055" y="281419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259631" y="3246246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33611" y="367304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789189" y="41400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529650" y="4582725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264904" y="5014772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5049735" y="5446819"/>
            <a:ext cx="740461" cy="4320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808396" y="5900702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578115" y="6356148"/>
            <a:ext cx="740461" cy="43204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6414" y="65894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8039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277" y="151692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3153" y="19349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78039" y="238215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259631" y="28351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3361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015206" y="6480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033613" y="10848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033612" y="15253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8112" y="19584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03687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033611" y="237937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15912" y="281533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03687" y="109212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89189" y="153501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03687" y="19654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03687" y="239859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803687" y="283177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789189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69181" y="36782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529650" y="11018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529650" y="153224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000092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74275" y="36803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000091" y="45720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90917" y="458159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59630" y="457114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244514" y="411348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49896" y="196819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562666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71492" y="32558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514535" y="327480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29650" y="370797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494698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18299" y="109906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042177" y="111072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4305471" y="194430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4235012" y="368899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038732" y="324850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990587" y="37031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764100" y="368791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249790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990587" y="417265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781261" y="413945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250273" y="45745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025686" y="45634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801448" y="458940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531564" y="502499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038463" y="501477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769181" y="502258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033610" y="5007711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99915" y="543008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3541672" y="544996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78876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013606" y="546752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0346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298421" y="587441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541672" y="5883140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5808396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5076582" y="633274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556317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4305470" y="634119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3559262" y="6321646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029852" y="635614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781631" y="631813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4305469" y="2811937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2000090" y="324511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774072" y="590623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4505" y="50354"/>
            <a:ext cx="2643715" cy="385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Ребята! Вы справились со всеми вопросами кроссворда! Какое Вам присуждается звание?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030237" y="1946258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574441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4330016" y="240193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824310" y="324482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7318576" y="6355582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530020" y="6353873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252073" y="6332674"/>
            <a:ext cx="755575" cy="433178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1244513" y="5045055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271263" y="548323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2000088" y="587324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1266395" y="5873244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3581394" y="225769"/>
            <a:ext cx="755575" cy="43317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6383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740"/>
    </mc:Choice>
    <mc:Fallback>
      <p:transition spd="slow" advTm="46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0000"/>
                            </p:stCondLst>
                            <p:childTnLst>
                              <p:par>
                                <p:cTn id="18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24000"/>
                            </p:stCondLst>
                            <p:childTnLst>
                              <p:par>
                                <p:cTn id="2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26000"/>
                            </p:stCondLst>
                            <p:childTnLst>
                              <p:par>
                                <p:cTn id="23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8000"/>
                            </p:stCondLst>
                            <p:childTnLst>
                              <p:par>
                                <p:cTn id="25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3023" cy="6885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194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07"/>
    </mc:Choice>
    <mc:Fallback>
      <p:transition spd="slow" advTm="4107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9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9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6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8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5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8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6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4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10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5.8"/>
</p:tagLst>
</file>

<file path=ppt/theme/theme1.xml><?xml version="1.0" encoding="utf-8"?>
<a:theme xmlns:a="http://schemas.openxmlformats.org/drawingml/2006/main" name="Воздушный 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4832</TotalTime>
  <Words>1322</Words>
  <Application>Microsoft Office PowerPoint</Application>
  <PresentationFormat>Экран (4:3)</PresentationFormat>
  <Paragraphs>1112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386</cp:revision>
  <cp:lastPrinted>2026-04-20T13:36:56Z</cp:lastPrinted>
  <dcterms:created xsi:type="dcterms:W3CDTF">2012-01-01T03:03:24Z</dcterms:created>
  <dcterms:modified xsi:type="dcterms:W3CDTF">2026-04-21T08:13:14Z</dcterms:modified>
</cp:coreProperties>
</file>